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5"/>
  </p:notesMasterIdLst>
  <p:sldIdLst>
    <p:sldId id="256" r:id="rId2"/>
    <p:sldId id="257" r:id="rId3"/>
    <p:sldId id="267" r:id="rId4"/>
    <p:sldId id="258" r:id="rId5"/>
    <p:sldId id="259" r:id="rId6"/>
    <p:sldId id="271" r:id="rId7"/>
    <p:sldId id="272" r:id="rId8"/>
    <p:sldId id="264" r:id="rId9"/>
    <p:sldId id="263" r:id="rId10"/>
    <p:sldId id="260" r:id="rId11"/>
    <p:sldId id="273" r:id="rId12"/>
    <p:sldId id="279" r:id="rId13"/>
    <p:sldId id="274" r:id="rId14"/>
    <p:sldId id="261" r:id="rId15"/>
    <p:sldId id="275" r:id="rId16"/>
    <p:sldId id="276" r:id="rId17"/>
    <p:sldId id="281" r:id="rId18"/>
    <p:sldId id="280" r:id="rId19"/>
    <p:sldId id="262" r:id="rId20"/>
    <p:sldId id="282" r:id="rId21"/>
    <p:sldId id="278" r:id="rId22"/>
    <p:sldId id="277" r:id="rId23"/>
    <p:sldId id="28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77B77-17F8-42FC-9938-67EC4F6B0095}" type="datetimeFigureOut">
              <a:rPr lang="en-US" smtClean="0"/>
              <a:pPr/>
              <a:t>6/29/2016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2EBFC-8D48-4747-8A11-7943AA571F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9876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9BF2285-1A49-404D-8436-18F4FE6271B5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F9FF95-F95F-4FFA-A602-3FD31C69657D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B210C5-4A84-4A83-B691-84DD319B2C45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14FB9E-BFA3-4CAA-8D46-CAD4558137D0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52FDD2-6299-4D8B-AEC0-D4FB57080836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F597D8-9317-4584-95C0-72A2A18232DA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B27C0A-05BD-4CC1-82F5-A6CDAE170E72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B01A09-2896-4B91-B7A4-DBA4E47F7D98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1B2E22-5301-4FD4-B8DF-BF91E05F4FE5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94EFDA7-7B4C-4F91-9D3E-8B72E254F2D7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D8804A8-848B-43A4-A6C0-24F43D4559AC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69610FA-33EA-4BAB-9457-87DA9E7F1B01}" type="datetime1">
              <a:rPr lang="en-US" smtClean="0"/>
              <a:pPr/>
              <a:t>6/29/2016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30A62D2-966C-4F49-AAA3-6DC16171B9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581400"/>
            <a:ext cx="6639223" cy="1204306"/>
          </a:xfrm>
        </p:spPr>
        <p:txBody>
          <a:bodyPr>
            <a:noAutofit/>
          </a:bodyPr>
          <a:lstStyle/>
          <a:p>
            <a:r>
              <a:rPr lang="en-US" sz="3600" dirty="0" smtClean="0"/>
              <a:t>Using AI to Solve: </a:t>
            </a:r>
            <a:br>
              <a:rPr lang="en-US" sz="3600" dirty="0" smtClean="0"/>
            </a:br>
            <a:r>
              <a:rPr lang="en-US" dirty="0" smtClean="0"/>
              <a:t>Community</a:t>
            </a:r>
            <a:r>
              <a:rPr lang="en-US" sz="3600" dirty="0" smtClean="0"/>
              <a:t>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562600"/>
            <a:ext cx="6172200" cy="1752600"/>
          </a:xfrm>
        </p:spPr>
        <p:txBody>
          <a:bodyPr/>
          <a:lstStyle/>
          <a:p>
            <a:r>
              <a:rPr lang="en-US" dirty="0" smtClean="0"/>
              <a:t>Genetic Algorithms and Particle Swarm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3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Study of networks</a:t>
            </a:r>
          </a:p>
          <a:p>
            <a:r>
              <a:rPr lang="en-US" dirty="0" smtClean="0"/>
              <a:t>Network = (V,E)</a:t>
            </a:r>
          </a:p>
          <a:p>
            <a:pPr lvl="1"/>
            <a:r>
              <a:rPr lang="en-US" dirty="0" smtClean="0"/>
              <a:t>Or a set of nodes (V) that are connected by edges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Detection</a:t>
            </a:r>
            <a:endParaRPr lang="en-US" dirty="0"/>
          </a:p>
        </p:txBody>
      </p:sp>
      <p:pic>
        <p:nvPicPr>
          <p:cNvPr id="4098" name="Picture 2" descr="C:\Users\Peter\Desktop\School\Brock University\Year 3\COSC 3F90 - Research Project\Information Network.18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200400"/>
            <a:ext cx="3831771" cy="28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5000" y="339673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42737" y="4268694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Friendships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42737" y="341382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74784" y="4267982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 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53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4038600" cy="4525963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dirty="0" smtClean="0"/>
              <a:t>A subset of the network</a:t>
            </a:r>
          </a:p>
          <a:p>
            <a:pPr>
              <a:buFontTx/>
              <a:buChar char="-"/>
            </a:pPr>
            <a:r>
              <a:rPr lang="en-US" dirty="0" smtClean="0"/>
              <a:t>Has </a:t>
            </a:r>
            <a:r>
              <a:rPr lang="en-US" b="1" dirty="0" smtClean="0"/>
              <a:t>many internal edges </a:t>
            </a:r>
            <a:r>
              <a:rPr lang="en-US" dirty="0" smtClean="0"/>
              <a:t>(i.e. connections to nodes in the community)</a:t>
            </a:r>
          </a:p>
          <a:p>
            <a:pPr>
              <a:buFontTx/>
              <a:buChar char="-"/>
            </a:pPr>
            <a:r>
              <a:rPr lang="en-US" dirty="0" smtClean="0"/>
              <a:t>Has </a:t>
            </a:r>
            <a:r>
              <a:rPr lang="en-US" b="1" dirty="0" smtClean="0"/>
              <a:t>few external edges </a:t>
            </a:r>
            <a:r>
              <a:rPr lang="en-US" dirty="0" smtClean="0"/>
              <a:t>(i.e. connections to nodes outside the community)</a:t>
            </a:r>
          </a:p>
          <a:p>
            <a:pPr>
              <a:buFontTx/>
              <a:buChar char="-"/>
            </a:pPr>
            <a:r>
              <a:rPr lang="en-US" dirty="0" smtClean="0"/>
              <a:t>Can be hard to find since we do not know the number of communities before hand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pic>
        <p:nvPicPr>
          <p:cNvPr id="5122" name="Picture 2" descr="C:\Users\Peter\Desktop\School\Brock University\Year 3\COSC 3F90 - Research Project\nphys2162-f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0515" y="1447800"/>
            <a:ext cx="3886200" cy="38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12631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105708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5562600" y="5251840"/>
            <a:ext cx="31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983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78491"/>
          </a:xfrm>
        </p:spPr>
        <p:txBody>
          <a:bodyPr/>
          <a:lstStyle/>
          <a:p>
            <a:r>
              <a:rPr lang="en-US" dirty="0" smtClean="0"/>
              <a:t>We looked at 2 approaches</a:t>
            </a:r>
          </a:p>
          <a:p>
            <a:pPr lvl="1"/>
            <a:r>
              <a:rPr lang="en-US" dirty="0" smtClean="0"/>
              <a:t>One using a standard genetic algorithm</a:t>
            </a:r>
          </a:p>
          <a:p>
            <a:pPr lvl="1"/>
            <a:r>
              <a:rPr lang="en-US" dirty="0" smtClean="0"/>
              <a:t>Other using Multi-objective Genetic Algorithm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solve with GA?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53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4828" y="2057401"/>
            <a:ext cx="3890571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22437"/>
            <a:ext cx="49530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Networks defined in adjacency matrix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Genes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A community matrix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value of 2 in position 1 denotes that node 1 is in the same community as node 2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Ensures ‘safe’ genes by ensuring connections noted in the genes exist in the original adjacency matrix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69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Fitness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Uses the community score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Calculates the density of 1s in the subset of the adjacency matrix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Calculates the power mean for each community and summates the results</a:t>
            </a:r>
          </a:p>
          <a:p>
            <a:pPr marL="630936" lvl="2" indent="0">
              <a:buNone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Solution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75389"/>
            <a:ext cx="30003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75389"/>
            <a:ext cx="2286000" cy="95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795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Crossover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Uniform Order to ensure valid children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Mutation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Randomizes genes to available ‘safe’ genes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Roulette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Elitism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Randomly generate ‘safe’ examples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Properties (</a:t>
            </a:r>
            <a:r>
              <a:rPr lang="en-US" dirty="0" err="1" smtClean="0"/>
              <a:t>ctd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617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Splits the problem into multiple objectives</a:t>
            </a:r>
          </a:p>
          <a:p>
            <a:r>
              <a:rPr lang="en-US" dirty="0" smtClean="0"/>
              <a:t>Objective 1: Maximize internal connections</a:t>
            </a:r>
          </a:p>
          <a:p>
            <a:r>
              <a:rPr lang="en-US" dirty="0" smtClean="0"/>
              <a:t>Objective 2: Minimize external connections</a:t>
            </a:r>
          </a:p>
          <a:p>
            <a:r>
              <a:rPr lang="en-US" dirty="0" smtClean="0"/>
              <a:t>Similar to previous but:</a:t>
            </a:r>
          </a:p>
          <a:p>
            <a:pPr lvl="1"/>
            <a:r>
              <a:rPr lang="en-US" dirty="0" smtClean="0"/>
              <a:t>uses fitness function</a:t>
            </a:r>
          </a:p>
          <a:p>
            <a:pPr lvl="2"/>
            <a:r>
              <a:rPr lang="en-US" dirty="0" smtClean="0"/>
              <a:t>K</a:t>
            </a:r>
            <a:r>
              <a:rPr lang="en-US" baseline="30000" dirty="0" smtClean="0"/>
              <a:t>in</a:t>
            </a:r>
            <a:r>
              <a:rPr lang="en-US" dirty="0"/>
              <a:t> </a:t>
            </a:r>
            <a:r>
              <a:rPr lang="en-US" dirty="0" smtClean="0"/>
              <a:t>/ (K</a:t>
            </a:r>
            <a:r>
              <a:rPr lang="en-US" baseline="30000" dirty="0" smtClean="0"/>
              <a:t>in + </a:t>
            </a:r>
            <a:r>
              <a:rPr lang="en-US" dirty="0" err="1" smtClean="0"/>
              <a:t>K</a:t>
            </a:r>
            <a:r>
              <a:rPr lang="en-US" baseline="30000" dirty="0" err="1" smtClean="0"/>
              <a:t>out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Non-dominated Sorting GA</a:t>
            </a:r>
          </a:p>
          <a:p>
            <a:pPr lvl="2"/>
            <a:r>
              <a:rPr lang="en-US" dirty="0" smtClean="0"/>
              <a:t>Non dominated solutions are kept (like elite)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Multi-Objective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74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Sorts the solutions by non-dominated</a:t>
            </a:r>
          </a:p>
          <a:p>
            <a:r>
              <a:rPr lang="en-US" dirty="0" smtClean="0"/>
              <a:t>Keeps the non-dominated solutions between generations</a:t>
            </a:r>
          </a:p>
          <a:p>
            <a:pPr lvl="1"/>
            <a:r>
              <a:rPr lang="en-US" dirty="0" smtClean="0"/>
              <a:t>Like elite</a:t>
            </a:r>
          </a:p>
          <a:p>
            <a:r>
              <a:rPr lang="en-US" dirty="0" smtClean="0"/>
              <a:t>Returns multiple non-dominated solutions</a:t>
            </a:r>
          </a:p>
          <a:p>
            <a:r>
              <a:rPr lang="en-US" dirty="0" smtClean="0"/>
              <a:t>Searches for the Pareto Front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Non-Dominated Sorting GA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84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performs a clustering algorithm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PSO Implementation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67000"/>
            <a:ext cx="5753100" cy="280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05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3276600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Performs one clustering pass</a:t>
            </a:r>
          </a:p>
          <a:p>
            <a:r>
              <a:rPr lang="en-US" sz="1800" dirty="0" smtClean="0"/>
              <a:t>Finds core nodes (nodes the have a preset threshold of connections)</a:t>
            </a:r>
          </a:p>
          <a:p>
            <a:r>
              <a:rPr lang="en-US" sz="1800" dirty="0" smtClean="0"/>
              <a:t>Nodes directly connected to core nodes are part of the core node cluster</a:t>
            </a:r>
          </a:p>
          <a:p>
            <a:r>
              <a:rPr lang="en-US" sz="1800" dirty="0" smtClean="0"/>
              <a:t>Then combine clusters into a single node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PSO Solution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9497" y="1295400"/>
            <a:ext cx="5162550" cy="443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825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AI?</a:t>
            </a:r>
          </a:p>
          <a:p>
            <a:r>
              <a:rPr lang="en-US" dirty="0" smtClean="0"/>
              <a:t>What are Genetic Algorithms?</a:t>
            </a:r>
          </a:p>
          <a:p>
            <a:r>
              <a:rPr lang="en-US" dirty="0" smtClean="0"/>
              <a:t>What is Particle Swarm Optimization?</a:t>
            </a:r>
          </a:p>
          <a:p>
            <a:r>
              <a:rPr lang="en-US" dirty="0" smtClean="0"/>
              <a:t>What is Community Detection?</a:t>
            </a:r>
          </a:p>
          <a:p>
            <a:r>
              <a:rPr lang="en-US" dirty="0" smtClean="0"/>
              <a:t>The Genetic Algorithm Approach</a:t>
            </a:r>
          </a:p>
          <a:p>
            <a:r>
              <a:rPr lang="en-US" dirty="0" smtClean="0"/>
              <a:t>The PSO Approach</a:t>
            </a:r>
          </a:p>
          <a:p>
            <a:r>
              <a:rPr lang="en-US" dirty="0" smtClean="0"/>
              <a:t>Our Report Idea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0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Represented similar to GA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0" r="100000">
                        <a14:backgroundMark x1="18391" y1="36152" x2="18391" y2="36152"/>
                        <a14:backgroundMark x1="19636" y1="5248" x2="19636" y2="5248"/>
                        <a14:backgroundMark x1="25383" y1="15743" x2="25383" y2="15743"/>
                        <a14:backgroundMark x1="24808" y1="70845" x2="24808" y2="70845"/>
                        <a14:backgroundMark x1="7184" y1="69388" x2="7184" y2="69388"/>
                        <a14:backgroundMark x1="7759" y1="15160" x2="7759" y2="15160"/>
                        <a14:backgroundMark x1="4023" y1="87172" x2="4023" y2="87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599" y="2438400"/>
            <a:ext cx="811763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09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Uses the modularity function to calculate fitness</a:t>
            </a:r>
          </a:p>
          <a:p>
            <a:r>
              <a:rPr lang="en-US" dirty="0" smtClean="0"/>
              <a:t>Calculates the number of internal nodes vs the potential number of internal nodes</a:t>
            </a:r>
          </a:p>
          <a:p>
            <a:pPr lvl="1"/>
            <a:r>
              <a:rPr lang="en-US" dirty="0" err="1" smtClean="0"/>
              <a:t>A</a:t>
            </a:r>
            <a:r>
              <a:rPr lang="en-US" baseline="-25000" dirty="0" err="1" smtClean="0"/>
              <a:t>ij</a:t>
            </a:r>
            <a:r>
              <a:rPr lang="en-US" baseline="-25000" dirty="0" smtClean="0"/>
              <a:t> </a:t>
            </a:r>
            <a:r>
              <a:rPr lang="en-US" dirty="0" smtClean="0"/>
              <a:t>= 1 or 0 if there is a connection between nodes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        = the expected number of edges between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Determines if there are more internal connections in the network</a:t>
            </a:r>
          </a:p>
          <a:p>
            <a:pPr lvl="1"/>
            <a:endParaRPr lang="en-US" dirty="0" smtClean="0"/>
          </a:p>
          <a:p>
            <a:pPr lvl="1"/>
            <a:endParaRPr lang="en-US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Fitness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1099" y="1676400"/>
            <a:ext cx="6553201" cy="901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1099" y="4267200"/>
            <a:ext cx="6762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Adjust the velocity of each index of the particle based on the local best, global best and current velocity</a:t>
            </a:r>
          </a:p>
          <a:p>
            <a:r>
              <a:rPr lang="en-US" dirty="0" smtClean="0"/>
              <a:t>Uses mod to ensure it doesn’t surpass the number of nodes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and Position Update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9279" y="4114800"/>
            <a:ext cx="60388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31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Genetic Algorithms and PSO</a:t>
            </a:r>
          </a:p>
          <a:p>
            <a:r>
              <a:rPr lang="en-US" dirty="0" smtClean="0"/>
              <a:t>Determine which is best for the problem of Community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866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A subfield of computer science that attempts to have programs solve problems</a:t>
            </a:r>
          </a:p>
          <a:p>
            <a:pPr>
              <a:buFontTx/>
              <a:buChar char="-"/>
            </a:pPr>
            <a:r>
              <a:rPr lang="en-US" dirty="0" smtClean="0"/>
              <a:t>Replicates behaviors in Nature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Examples:</a:t>
            </a:r>
          </a:p>
          <a:p>
            <a:pPr lvl="2">
              <a:buFontTx/>
              <a:buChar char="-"/>
            </a:pPr>
            <a:r>
              <a:rPr lang="en-US" dirty="0" smtClean="0"/>
              <a:t>Genetic Algorithms</a:t>
            </a:r>
          </a:p>
          <a:p>
            <a:pPr lvl="2">
              <a:buFontTx/>
              <a:buChar char="-"/>
            </a:pPr>
            <a:r>
              <a:rPr lang="en-US" dirty="0" smtClean="0"/>
              <a:t>Particle Swarm Optimization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Artificial Intelligence?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521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Peter\Desktop\School\Brock University\Year 3\COSC 3F90 - Research Project\evolution-in-mo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614669"/>
            <a:ext cx="3986942" cy="224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9"/>
            <a:ext cx="6172200" cy="43860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Based on Darwin’s Theory of Evolution and Mendel’s Theory of Inheritance</a:t>
            </a:r>
          </a:p>
          <a:p>
            <a:r>
              <a:rPr lang="en-US" dirty="0" smtClean="0"/>
              <a:t>Solves </a:t>
            </a:r>
            <a:r>
              <a:rPr lang="en-US" dirty="0"/>
              <a:t>problems over multiple generations</a:t>
            </a:r>
          </a:p>
          <a:p>
            <a:r>
              <a:rPr lang="en-US" dirty="0"/>
              <a:t>Represents the solutions as </a:t>
            </a:r>
            <a:r>
              <a:rPr lang="en-US" dirty="0" smtClean="0"/>
              <a:t>Genes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Genes</a:t>
            </a:r>
            <a:r>
              <a:rPr lang="en-US" dirty="0" smtClean="0"/>
              <a:t> are </a:t>
            </a:r>
            <a:r>
              <a:rPr lang="en-US" b="1" dirty="0" smtClean="0"/>
              <a:t>selected</a:t>
            </a:r>
            <a:r>
              <a:rPr lang="en-US" dirty="0" smtClean="0"/>
              <a:t> and then </a:t>
            </a:r>
            <a:r>
              <a:rPr lang="en-US" b="1" dirty="0" smtClean="0"/>
              <a:t>crossed over</a:t>
            </a:r>
            <a:r>
              <a:rPr lang="en-US" dirty="0" smtClean="0"/>
              <a:t> to create a new generation</a:t>
            </a:r>
          </a:p>
          <a:p>
            <a:pPr lvl="1"/>
            <a:r>
              <a:rPr lang="en-US" dirty="0" smtClean="0"/>
              <a:t>Continues for a specified generation count</a:t>
            </a:r>
          </a:p>
          <a:p>
            <a:pPr lvl="1"/>
            <a:r>
              <a:rPr lang="en-US" dirty="0" smtClean="0"/>
              <a:t>Solutions converge to better solutions over the generations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pic>
        <p:nvPicPr>
          <p:cNvPr id="1026" name="Picture 2" descr="C:\Users\Peter\Desktop\School\Brock University\Year 3\COSC 3F90 - Research Project\Mendelian-Genetics-30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09459" y="1441469"/>
            <a:ext cx="2245365" cy="306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264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Based on the Flocking patterns of birds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2050" name="Picture 2" descr="C:\Users\Peter\Desktop\School\Brock University\Year 3\COSC 3F90 - Research Project\flockgif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4343400" cy="244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eter\Desktop\School\Brock University\Year 3\COSC 3F90 - Research Project\flockgif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5351" y="373380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2" descr="C:\Users\Peter\Desktop\School\Brock University\Year 3\COSC 3F90 - Research Project\flockgif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4249" y="1828800"/>
            <a:ext cx="4343400" cy="244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Peter\Desktop\School\Brock University\Year 3\COSC 3F90 - Research Project\flockgif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73380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8093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Leader</a:t>
            </a:r>
            <a:endParaRPr lang="en-US" dirty="0"/>
          </a:p>
        </p:txBody>
      </p:sp>
      <p:pic>
        <p:nvPicPr>
          <p:cNvPr id="3074" name="Picture 2" descr="C:\Users\Peter\Desktop\School\Brock University\Year 3\COSC 3F90 - Research Project\birds fly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7391400" cy="385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5999" y="126519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Leader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343400" y="2590800"/>
            <a:ext cx="3810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24200" y="2558534"/>
            <a:ext cx="96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osition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>
            <a:off x="4081513" y="2743200"/>
            <a:ext cx="2618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724400" y="23622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63995" y="1969529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279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219200" y="1265193"/>
            <a:ext cx="0" cy="3727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219200" y="4993183"/>
            <a:ext cx="7010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286000" y="3276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2800" y="330955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22963" y="4114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816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04732" y="285166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74165" y="183772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57700" y="2667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2812" y="229766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Particle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1200" y="1447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Best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67200" y="507587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5791200" y="220980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50476" y="2372497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Best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81600" y="191392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Best</a:t>
            </a:r>
            <a:endParaRPr lang="en-US" dirty="0"/>
          </a:p>
        </p:txBody>
      </p:sp>
      <p:pic>
        <p:nvPicPr>
          <p:cNvPr id="2050" name="Picture 2" descr="C:\Users\Peter\Desktop\School\Brock University\Year 3\COSC 3F90 - Research Project\4-4a_array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3198" y="1308935"/>
            <a:ext cx="321403" cy="9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urved Connector 18"/>
          <p:cNvCxnSpPr>
            <a:stCxn id="12" idx="2"/>
            <a:endCxn id="2050" idx="1"/>
          </p:cNvCxnSpPr>
          <p:nvPr/>
        </p:nvCxnSpPr>
        <p:spPr>
          <a:xfrm rot="10800000">
            <a:off x="4373198" y="1797468"/>
            <a:ext cx="84502" cy="945732"/>
          </a:xfrm>
          <a:prstGeom prst="curvedConnector3">
            <a:avLst>
              <a:gd name="adj1" fmla="val 82561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86607" y="165305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962400" y="2819400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Personal</a:t>
            </a:r>
          </a:p>
          <a:p>
            <a:pPr algn="ctr"/>
            <a:r>
              <a:rPr lang="en-US" dirty="0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5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5.47074E-6 C 0.00261 -0.0111 0.01059 -0.01896 0.01875 -0.02243 C 0.02743 -0.034 0.04045 -0.03932 0.05243 -0.04232 C 0.05695 -0.04464 0.06007 -0.04926 0.06459 -0.05111 C 0.07101 -0.0569 0.07952 -0.05667 0.08698 -0.05852 C 0.09254 -0.05991 0.09844 -0.06499 0.10382 -0.06615 C 0.11268 -0.068 0.13525 -0.06731 0.14202 -0.06731 " pathEditMode="relative" ptsTypes="ffffff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1.50821E-6 C -0.00208 -0.01504 0.00053 -0.0539 0.00452 -0.07079 C 0.00574 -0.07564 0.01494 -0.08328 0.0158 -0.08467 C 0.02084 -0.09276 0.03942 -0.1078 0.04758 -0.1108 C 0.04844 -0.11196 0.04931 -0.11358 0.05035 -0.11451 C 0.05122 -0.1152 0.05244 -0.11474 0.05313 -0.11566 C 0.05383 -0.11659 0.05348 -0.11844 0.05417 -0.11936 C 0.05574 -0.12145 0.05799 -0.12191 0.05973 -0.1233 C 0.07136 -0.13232 0.08421 -0.13903 0.09705 -0.14435 C 0.10053 -0.14735 0.10504 -0.15013 0.10921 -0.15059 C 0.11355 -0.15129 0.1224 -0.15175 0.1224 -0.15175 " pathEditMode="relative" ptsTypes="ffffffffffA"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23 C 0.02413 -0.0007 0.04757 2.644E-6 0.07083 -0.00162 C 0.0717 -0.00162 0.07448 -0.01018 0.07448 -0.01018 C 0.07969 -0.01712 0.08837 -0.01851 0.09514 -0.02013 C 0.09774 -0.02267 0.10104 -0.0236 0.10347 -0.02637 C 0.10451 -0.02753 0.10503 -0.02915 0.10625 -0.03007 C 0.10816 -0.03169 0.11076 -0.03169 0.11285 -0.03262 C 0.11753 -0.0347 0.12222 -0.03701 0.12691 -0.03886 C 0.13021 -0.04187 0.12917 -0.04002 0.13056 -0.04395 " pathEditMode="relative" ptsTypes="ffffffff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96253E-6 C 0.00157 -0.00046 0.0033 -0.00023 0.00469 -0.00116 C 0.00608 -0.00208 0.00695 -0.00416 0.00834 -0.00486 C 0.01094 -0.00624 0.01407 -0.00624 0.01667 -0.0074 C 0.0198 -0.00879 0.02518 -0.01365 0.02518 -0.01365 C 0.02865 -0.02036 0.03438 -0.02105 0.04011 -0.02244 C 0.04306 -0.02521 0.05035 -0.02729 0.05035 -0.02729 C 0.05105 -0.02845 0.05139 -0.03007 0.05226 -0.031 C 0.05296 -0.03192 0.05435 -0.03146 0.05504 -0.03238 C 0.0566 -0.03447 0.05695 -0.03817 0.05886 -0.03979 C 0.06476 -0.04441 0.06945 -0.04973 0.0757 -0.05343 C 0.0856 -0.06731 0.09966 -0.06569 0.10834 -0.08351 C 0.11025 -0.09137 0.11667 -0.11057 0.1224 -0.11335 C 0.12553 -0.11751 0.12778 -0.12191 0.12987 -0.12699 " pathEditMode="relative" ptsTypes="fffffffffffffA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043E-7 C 0.00521 -0.0037 0.00834 -0.00972 0.01406 -0.01133 C 0.02014 -0.01573 0.02813 -0.02013 0.03368 -0.02614 C 0.04688 -0.04025 0.03056 -0.02498 0.04028 -0.03377 C 0.0408 -0.03493 0.04132 -0.03632 0.04202 -0.03747 C 0.04323 -0.03932 0.04479 -0.04048 0.04584 -0.04233 C 0.04688 -0.04418 0.04688 -0.04673 0.04775 -0.04858 C 0.05139 -0.05667 0.05764 -0.0657 0.06268 -0.0724 C 0.06337 -0.07449 0.06372 -0.07657 0.06459 -0.07865 C 0.06563 -0.08119 0.06823 -0.08605 0.06823 -0.08605 C 0.06927 -0.09114 0.06893 -0.10086 0.07379 -0.10086 " pathEditMode="relative" ptsTypes="ffffffffff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904E-6 C 0.00538 -0.00092 0.01059 -0.00185 0.01597 -0.00254 C 0.02031 -0.00301 0.02465 -0.00301 0.02899 -0.0037 C 0.03246 -0.00416 0.03924 -0.0074 0.03924 -0.0074 C 0.04583 -0.01342 0.04323 -0.01041 0.04774 -0.01619 C 0.04948 -0.02336 0.04739 -0.01851 0.05521 -0.02244 C 0.05972 -0.02475 0.06285 -0.02891 0.06736 -0.03123 C 0.06788 -0.03238 0.0684 -0.034 0.0691 -0.03493 C 0.06996 -0.03609 0.07135 -0.03632 0.07205 -0.03747 C 0.0776 -0.04673 0.06701 -0.03585 0.07569 -0.04372 C 0.07778 -0.05274 0.0842 -0.06222 0.0842 -0.07217 C 0.0842 -0.0842 0.0842 -0.09623 0.0842 -0.10826 " pathEditMode="relative" ptsTypes="fffffffffffA">
                                      <p:cBhvr>
                                        <p:cTn id="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/>
      <p:bldP spid="14" grpId="0"/>
      <p:bldP spid="14" grpId="1"/>
      <p:bldP spid="16" grpId="0" animBg="1"/>
      <p:bldP spid="17" grpId="0"/>
      <p:bldP spid="18" grpId="0"/>
      <p:bldP spid="21" grpId="0"/>
      <p:bldP spid="21" grpId="1"/>
      <p:bldP spid="24" grpId="0"/>
      <p:bldP spid="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530" y="2895600"/>
            <a:ext cx="7520940" cy="23944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Inertia </a:t>
            </a:r>
            <a:r>
              <a:rPr lang="en-US" dirty="0"/>
              <a:t>component (ω) – influence of the previous computed velocity Random, stochastic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Cognitive </a:t>
            </a:r>
            <a:r>
              <a:rPr lang="en-US" dirty="0"/>
              <a:t>component (c1) – influence of the personal best position found (</a:t>
            </a:r>
            <a:r>
              <a:rPr lang="en-US" dirty="0" err="1"/>
              <a:t>pbest</a:t>
            </a:r>
            <a:r>
              <a:rPr lang="en-US" dirty="0"/>
              <a:t> )</a:t>
            </a:r>
          </a:p>
          <a:p>
            <a:r>
              <a:rPr lang="en-US" dirty="0"/>
              <a:t>Social component (c2) – influence of the swarm collective via the global best position found (</a:t>
            </a:r>
            <a:r>
              <a:rPr lang="en-US" dirty="0" err="1"/>
              <a:t>gbest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r1,r2) – uniform random vectors with component values between 0 and 1 </a:t>
            </a:r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Direction and Position</a:t>
            </a:r>
            <a:endParaRPr lang="en-US" dirty="0"/>
          </a:p>
        </p:txBody>
      </p:sp>
      <p:pic>
        <p:nvPicPr>
          <p:cNvPr id="4" name="Picture 3" descr="eq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077200" cy="419813"/>
          </a:xfrm>
          <a:prstGeom prst="rect">
            <a:avLst/>
          </a:prstGeom>
        </p:spPr>
      </p:pic>
      <p:pic>
        <p:nvPicPr>
          <p:cNvPr id="5" name="Picture 4" descr="e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323" y="2133600"/>
            <a:ext cx="3810000" cy="2896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325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seud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940" y="1819902"/>
            <a:ext cx="4618120" cy="3848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A62D2-966C-4F49-AAA3-6DC16171B9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2344</TotalTime>
  <Words>683</Words>
  <Application>Microsoft Office PowerPoint</Application>
  <PresentationFormat>On-screen Show (4:3)</PresentationFormat>
  <Paragraphs>153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Concourse</vt:lpstr>
      <vt:lpstr>Using AI to Solve:  Community Detection</vt:lpstr>
      <vt:lpstr>Outline</vt:lpstr>
      <vt:lpstr>What is Artificial Intelligence?</vt:lpstr>
      <vt:lpstr>Genetic Algorithms</vt:lpstr>
      <vt:lpstr>Particle Swarm Optimization</vt:lpstr>
      <vt:lpstr>Follow The Leader</vt:lpstr>
      <vt:lpstr>Slide 7</vt:lpstr>
      <vt:lpstr>Update Direction and Position</vt:lpstr>
      <vt:lpstr>Algorithm</vt:lpstr>
      <vt:lpstr>Community Detection</vt:lpstr>
      <vt:lpstr>Community</vt:lpstr>
      <vt:lpstr>How to solve with GA?</vt:lpstr>
      <vt:lpstr>Representation</vt:lpstr>
      <vt:lpstr>Genetic Solution</vt:lpstr>
      <vt:lpstr>Genetic Properties (ctd)</vt:lpstr>
      <vt:lpstr>Multi-Objective Version</vt:lpstr>
      <vt:lpstr>Non-Dominated Sorting GA</vt:lpstr>
      <vt:lpstr>PSO Implementation</vt:lpstr>
      <vt:lpstr>PSO Solution</vt:lpstr>
      <vt:lpstr>Particles</vt:lpstr>
      <vt:lpstr>Particle Fitness</vt:lpstr>
      <vt:lpstr>Vector and Position Update</vt:lpstr>
      <vt:lpstr>Report Idea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</dc:creator>
  <cp:lastModifiedBy>Peter</cp:lastModifiedBy>
  <cp:revision>43</cp:revision>
  <dcterms:created xsi:type="dcterms:W3CDTF">2015-11-15T22:33:58Z</dcterms:created>
  <dcterms:modified xsi:type="dcterms:W3CDTF">2016-06-30T14:17:00Z</dcterms:modified>
</cp:coreProperties>
</file>